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1857375"/>
  <p:embeddedFontLst>
    <p:embeddedFont>
      <p:font typeface="IBM Plex Mono SemiBold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  <p:embeddedFont>
      <p:font typeface="IBM Plex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italic.fntdata"/><Relationship Id="rId61" Type="http://schemas.openxmlformats.org/officeDocument/2006/relationships/font" Target="fonts/IBMPlexMono-bold.fntdata"/><Relationship Id="rId20" Type="http://schemas.openxmlformats.org/officeDocument/2006/relationships/slide" Target="slides/slide15.xml"/><Relationship Id="rId63" Type="http://schemas.openxmlformats.org/officeDocument/2006/relationships/font" Target="fonts/IBMPlex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bold.fntdata"/><Relationship Id="rId52" Type="http://schemas.openxmlformats.org/officeDocument/2006/relationships/font" Target="fonts/IBMPlexMon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3" name="Google Shape;1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f9faa45eddc844811384cee2d7ef0e16533ad78a/Data_Wrangling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f9faa45eddc844811384cee2d7ef0e16533ad78a/EDA_Visualization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f9faa45eddc844811384cee2d7ef0e16533ad78a/EDA_SQL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f9faa45eddc844811384cee2d7ef0e16533ad78a/Visualizations_Folium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5b18e84dabf519072dfa6e62bdebd3cef1c73910/Visualizations_Plotly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ettshelley/IBM_Coursera_Capstone/blob/f9faa45eddc844811384cee2d7ef0e16533ad78a/Predictive_Analysis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api.spacexdata.com/v4" TargetMode="External"/><Relationship Id="rId5" Type="http://schemas.openxmlformats.org/officeDocument/2006/relationships/hyperlink" Target="https://github.com/brettshelley/IBM_Coursera_Capstone/blob/f9faa45eddc844811384cee2d7ef0e16533ad78a/Data_Collection_SpaceX_API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en.wikipedia.org/wiki/List_of_Falcon/_9/_and_Falcon_Heavy_launches?utm_medium=Exinfluencer&amp;utm_source=Exinfluencer&amp;utm_content=000026UJ&amp;utm_term=10006555&amp;utm_id=NA-SkillsNetwork-Channel-SkillsNetworkCoursesIBMDS0321ENSkillsNetwork26802033-2022-01-01" TargetMode="External"/><Relationship Id="rId5" Type="http://schemas.openxmlformats.org/officeDocument/2006/relationships/hyperlink" Target="https://github.com/brettshelley/IBM_Coursera_Capstone/blob/f9faa45eddc844811384cee2d7ef0e16533ad78a/Data_Collection_Web_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Brett Shelley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August 2022</a:t>
            </a:r>
            <a:endParaRPr/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Used one hot encoding to create a numerical label for successful Falcon 9 rocket landings from the categorical </a:t>
            </a:r>
            <a:r>
              <a:rPr lang="en-US" sz="2200">
                <a:solidFill>
                  <a:srgbClr val="292929"/>
                </a:solidFill>
              </a:rPr>
              <a:t>data</a:t>
            </a:r>
            <a:r>
              <a:rPr lang="en-US" sz="2200">
                <a:solidFill>
                  <a:srgbClr val="292929"/>
                </a:solidFill>
              </a:rPr>
              <a:t> of multiple different landing outcomes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https://github.com/brettshelley/IBM_Coursera_Capstone/blob/f9faa45eddc844811384cee2d7ef0e16533ad78a/Data_Wrangling.ipynb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Used scatter plots, bar charts, and line plots to explore the relationships between different launch variables and the landing outcome to help identify which features may be most significant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https://github.com/brettshelley/IBM_Coursera_Capstone/blob/f9faa45eddc844811384cee2d7ef0e16533ad78a/EDA_Visualizations.ipynb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770000" y="1571975"/>
            <a:ext cx="10428300" cy="4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Used SQ	L queries to pull identify specific records from the dataset to help understand the overall dataset and trends within the data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1905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Roboto Mono"/>
              <a:buChar char="•"/>
            </a:pPr>
            <a:r>
              <a:rPr lang="en-US" sz="1600">
                <a:solidFill>
                  <a:srgbClr val="292929"/>
                </a:solidFill>
                <a:latin typeface="Roboto Mono"/>
                <a:ea typeface="Roboto Mono"/>
                <a:cs typeface="Roboto Mono"/>
                <a:sym typeface="Roboto Mono"/>
              </a:rPr>
              <a:t>select unique(LAUNCH_SITE) from SPACEXDATASET</a:t>
            </a:r>
            <a:endParaRPr sz="1600">
              <a:solidFill>
                <a:srgbClr val="292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905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Roboto Mono"/>
              <a:buChar char="•"/>
            </a:pPr>
            <a:r>
              <a:rPr lang="en-US" sz="1600">
                <a:solidFill>
                  <a:srgbClr val="292929"/>
                </a:solidFill>
                <a:latin typeface="Roboto Mono"/>
                <a:ea typeface="Roboto Mono"/>
                <a:cs typeface="Roboto Mono"/>
                <a:sym typeface="Roboto Mono"/>
              </a:rPr>
              <a:t>select avg(payload_mass__kg_) from spacexdataset where booster_version = 'F9 v1.1'</a:t>
            </a:r>
            <a:endParaRPr sz="1600">
              <a:solidFill>
                <a:srgbClr val="292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905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Roboto Mono"/>
              <a:buChar char="•"/>
            </a:pPr>
            <a:r>
              <a:rPr lang="en-US" sz="1600">
                <a:solidFill>
                  <a:srgbClr val="292929"/>
                </a:solidFill>
                <a:latin typeface="Roboto Mono"/>
                <a:ea typeface="Roboto Mono"/>
                <a:cs typeface="Roboto Mono"/>
                <a:sym typeface="Roboto Mono"/>
              </a:rPr>
              <a:t>select date from spacexdataset where landing__outcome = 'Success (ground pad)' order by date asc limit 1</a:t>
            </a:r>
            <a:endParaRPr sz="1600">
              <a:solidFill>
                <a:srgbClr val="292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905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Roboto Mono"/>
              <a:buChar char="•"/>
            </a:pPr>
            <a:r>
              <a:rPr lang="en-US" sz="1600">
                <a:solidFill>
                  <a:srgbClr val="292929"/>
                </a:solidFill>
                <a:latin typeface="Roboto Mono"/>
                <a:ea typeface="Roboto Mono"/>
                <a:cs typeface="Roboto Mono"/>
                <a:sym typeface="Roboto Mono"/>
              </a:rPr>
              <a:t>select mission_outcome, count(*) as count from spacexdataset group by mission_outcome</a:t>
            </a:r>
            <a:endParaRPr sz="1600">
              <a:solidFill>
                <a:srgbClr val="2929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https://github.com/brettshelley/IBM_Coursera_Capstone/blob/f9faa45eddc844811384cee2d7ef0e16533ad78a/EDA_SQL.ipynb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Used</a:t>
            </a:r>
            <a:r>
              <a:rPr lang="en-US" sz="2200">
                <a:solidFill>
                  <a:srgbClr val="292929"/>
                </a:solidFill>
              </a:rPr>
              <a:t> Folium to add markers to and </a:t>
            </a:r>
            <a:r>
              <a:rPr lang="en-US" sz="2200">
                <a:solidFill>
                  <a:srgbClr val="292929"/>
                </a:solidFill>
              </a:rPr>
              <a:t>display</a:t>
            </a:r>
            <a:r>
              <a:rPr lang="en-US" sz="2200">
                <a:solidFill>
                  <a:srgbClr val="292929"/>
                </a:solidFill>
              </a:rPr>
              <a:t> a map visualizing the different launch sites used for the Falcon 9 rockets and their </a:t>
            </a:r>
            <a:r>
              <a:rPr lang="en-US" sz="2200">
                <a:solidFill>
                  <a:srgbClr val="292929"/>
                </a:solidFill>
              </a:rPr>
              <a:t>corresponding</a:t>
            </a:r>
            <a:r>
              <a:rPr lang="en-US" sz="2200">
                <a:solidFill>
                  <a:srgbClr val="292929"/>
                </a:solidFill>
              </a:rPr>
              <a:t> landing success rates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Clusters were used to display multiple launches for a single site since there are many individual records for each site.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Lines and distance measurements were also added to the map to examine the possible influencing factor of nearby </a:t>
            </a:r>
            <a:r>
              <a:rPr lang="en-US" sz="2200">
                <a:solidFill>
                  <a:srgbClr val="292929"/>
                </a:solidFill>
              </a:rPr>
              <a:t>geographical</a:t>
            </a:r>
            <a:r>
              <a:rPr lang="en-US" sz="2200">
                <a:solidFill>
                  <a:srgbClr val="292929"/>
                </a:solidFill>
              </a:rPr>
              <a:t> features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https://github.com/brettshelley/IBM_Coursera_Capstone/blob/f9faa45eddc844811384cee2d7ef0e16533ad78a/Visualizations_Folium.ipynb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Created a dashboard to be able to see landing success rates for all sites, and for each individual site.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dashboard also contained a selection criteria for payload mass which allows a user to select different payloads and see the resulting </a:t>
            </a:r>
            <a:r>
              <a:rPr lang="en-US" sz="2200">
                <a:solidFill>
                  <a:srgbClr val="292929"/>
                </a:solidFill>
              </a:rPr>
              <a:t>effect</a:t>
            </a:r>
            <a:r>
              <a:rPr lang="en-US" sz="2200">
                <a:solidFill>
                  <a:srgbClr val="292929"/>
                </a:solidFill>
              </a:rPr>
              <a:t> on landing outcomes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https://github.com/brettshelley/IBM_Coursera_Capstone/blob/5b18e84dabf519072dfa6e62bdebd3cef1c73910/Visualizations_Plotly.py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Using cross fold validation, multiple models were trained to predict the landing outcome of Falcon 9 rockets. The models were tested on subsets of our historical data to evaluate which has the best accuracy.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models created were K nearest neighbors, classification tree, support vector machine, and logistic regression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https://github.com/brettshelley/IBM_Coursera_Capstone/blob/f9faa45eddc844811384cee2d7ef0e16533ad78a/Predictive_Analysis.ipynb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841125" y="1807325"/>
            <a:ext cx="103662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With the public data available, using multiple feature </a:t>
            </a:r>
            <a:r>
              <a:rPr lang="en-US" sz="2200">
                <a:solidFill>
                  <a:srgbClr val="292929"/>
                </a:solidFill>
              </a:rPr>
              <a:t>analysis</a:t>
            </a:r>
            <a:r>
              <a:rPr lang="en-US" sz="2200">
                <a:solidFill>
                  <a:srgbClr val="292929"/>
                </a:solidFill>
              </a:rPr>
              <a:t> and machine learning algorithms, it was determined that whether or not a Falcon 9 rocket launch would result in a successful landing of the first stage could be predicted with greater than 83% accuracy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Classification tree, logistic regression, and support vector machine models all </a:t>
            </a:r>
            <a:r>
              <a:rPr lang="en-US" sz="2200">
                <a:solidFill>
                  <a:srgbClr val="292929"/>
                </a:solidFill>
              </a:rPr>
              <a:t>performed</a:t>
            </a:r>
            <a:r>
              <a:rPr lang="en-US" sz="2200">
                <a:solidFill>
                  <a:srgbClr val="292929"/>
                </a:solidFill>
              </a:rPr>
              <a:t> </a:t>
            </a:r>
            <a:r>
              <a:rPr lang="en-US" sz="2200">
                <a:solidFill>
                  <a:srgbClr val="292929"/>
                </a:solidFill>
              </a:rPr>
              <a:t>similarly on test data with approximately 83% accuracy, while the k nearest neighbors model performed worst with a 78% accuracy score.</a:t>
            </a:r>
            <a:endParaRPr sz="2200">
              <a:solidFill>
                <a:srgbClr val="292929"/>
              </a:solidFill>
            </a:endParaRPr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669672" y="6025573"/>
            <a:ext cx="2743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flight number of each launch </a:t>
            </a:r>
            <a:r>
              <a:rPr lang="en-US" sz="2200">
                <a:solidFill>
                  <a:srgbClr val="292929"/>
                </a:solidFill>
              </a:rPr>
              <a:t>plotted</a:t>
            </a:r>
            <a:r>
              <a:rPr lang="en-US" sz="2200">
                <a:solidFill>
                  <a:srgbClr val="292929"/>
                </a:solidFill>
              </a:rPr>
              <a:t> against its launch site, as well as the landing outcome indicated by color.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can give us insight into the fact that earlier flights had much fewer successful landings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588" y="1402525"/>
            <a:ext cx="9098426" cy="2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payload mass of each launch plotted against its launch site, as well as the landing outcome indicated by color.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plots shows a trend that indicate that heavier payloads are more likely to result in a successful landing</a:t>
            </a:r>
            <a:endParaRPr sz="2200">
              <a:solidFill>
                <a:srgbClr val="292929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4">
            <a:alphaModFix/>
          </a:blip>
          <a:srcRect b="1076" l="0" r="0" t="1076"/>
          <a:stretch/>
        </p:blipFill>
        <p:spPr>
          <a:xfrm>
            <a:off x="1478588" y="1402525"/>
            <a:ext cx="9098425" cy="28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orbit type of each launch plotted with its average rate of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landings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can give us insight into the fact that certain orbit types have significantly higher success rates</a:t>
            </a:r>
            <a:endParaRPr sz="2200">
              <a:solidFill>
                <a:srgbClr val="292929"/>
              </a:solidFill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975" y="1438625"/>
            <a:ext cx="4784050" cy="31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flight number of each launch plotted against its orbit type as well as the landing outcome indicated by color.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plots shows how the types of orbit have varied over time, with earlier launches primarily targeting different orbits than later launches</a:t>
            </a:r>
            <a:endParaRPr sz="2200">
              <a:solidFill>
                <a:srgbClr val="292929"/>
              </a:solidFill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0" l="631" r="631" t="0"/>
          <a:stretch/>
        </p:blipFill>
        <p:spPr>
          <a:xfrm>
            <a:off x="1478588" y="1402525"/>
            <a:ext cx="9098425" cy="2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payload mass of each launch plotted against its orbit type as well as the landing outcome indicated by color.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228" l="0" r="0" t="228"/>
          <a:stretch/>
        </p:blipFill>
        <p:spPr>
          <a:xfrm>
            <a:off x="1478588" y="1402525"/>
            <a:ext cx="9098425" cy="2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150" y="1393500"/>
            <a:ext cx="4933900" cy="3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1050650" y="48818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plot shows the rate of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landings by year, showing a </a:t>
            </a:r>
            <a:r>
              <a:rPr lang="en-US" sz="2200">
                <a:solidFill>
                  <a:srgbClr val="292929"/>
                </a:solidFill>
              </a:rPr>
              <a:t>general</a:t>
            </a:r>
            <a:r>
              <a:rPr lang="en-US" sz="2200">
                <a:solidFill>
                  <a:srgbClr val="292929"/>
                </a:solidFill>
              </a:rPr>
              <a:t> increase in </a:t>
            </a:r>
            <a:r>
              <a:rPr lang="en-US" sz="2200">
                <a:solidFill>
                  <a:srgbClr val="292929"/>
                </a:solidFill>
              </a:rPr>
              <a:t>success</a:t>
            </a:r>
            <a:r>
              <a:rPr lang="en-US" sz="2200">
                <a:solidFill>
                  <a:srgbClr val="292929"/>
                </a:solidFill>
              </a:rPr>
              <a:t> rate over time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770000" y="1825625"/>
            <a:ext cx="97455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SELECT unique(launch_site) FROM spacexdataset</a:t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625" y="2913500"/>
            <a:ext cx="1810750" cy="25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770000" y="1825625"/>
            <a:ext cx="97455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SELECT * FROM spacexdataset WHERE launch_site LIKE 'CCA%' limit 5</a:t>
            </a:r>
            <a:endParaRPr/>
          </a:p>
        </p:txBody>
      </p:sp>
      <p:sp>
        <p:nvSpPr>
          <p:cNvPr id="265" name="Google Shape;265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813" y="2887500"/>
            <a:ext cx="11031975" cy="25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SELECT sum(payload_mass__kg_)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customer = ‘NASA (CRS)’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350" y="3587150"/>
            <a:ext cx="1480900" cy="1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SELECT avg(payload_mass__kg_)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booster_version = 'F9 v1.1'</a:t>
            </a:r>
            <a:endParaRPr/>
          </a:p>
        </p:txBody>
      </p:sp>
      <p:sp>
        <p:nvSpPr>
          <p:cNvPr id="281" name="Google Shape;281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13" y="3729678"/>
            <a:ext cx="903375" cy="11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SELECT date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landing__outcome = ‘Success (ground pad)’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ORDER BY date ASC LIMIT 1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290" name="Google Shape;2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375" y="3591600"/>
            <a:ext cx="2238850" cy="14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SELECT booster_version, payload_mass__kg_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landing__outcome = 'Success (drone ship)' AND  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	payload_mass__kg_ &gt; 4000 AND payload_mass__kg_ &lt; 6000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764" y="3708749"/>
            <a:ext cx="3666075" cy="20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770000" y="1484824"/>
            <a:ext cx="10688100" cy="49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292929"/>
                </a:solidFill>
              </a:rPr>
              <a:t>The goal of analysis is to build a model to predict whether or not a SpaceX Falcon 9 stage 1 rocket will be landed successfully so that it is able to be reused</a:t>
            </a:r>
            <a:endParaRPr sz="2100">
              <a:solidFill>
                <a:srgbClr val="292929"/>
              </a:solidFill>
            </a:endParaRPr>
          </a:p>
          <a:p>
            <a:pPr indent="-22225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292929"/>
                </a:solidFill>
              </a:rPr>
              <a:t>Data was compiled on Falcon 9 launches, including multiple factors and variables regarding the rocket used and the circumstances of the launch, including launch site, payload mass, orbit type, and flight number</a:t>
            </a:r>
            <a:endParaRPr sz="1300"/>
          </a:p>
          <a:p>
            <a:pPr indent="-22225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292929"/>
                </a:solidFill>
              </a:rPr>
              <a:t>The data was processed by using one hot encoding to turn categorical data into numerical data, normalizing the data, and splitting the data into train and test sets</a:t>
            </a:r>
            <a:endParaRPr sz="2100">
              <a:solidFill>
                <a:srgbClr val="292929"/>
              </a:solidFill>
            </a:endParaRPr>
          </a:p>
          <a:p>
            <a:pPr indent="-22225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100"/>
              <a:buChar char="•"/>
            </a:pPr>
            <a:r>
              <a:rPr lang="en-US" sz="2100">
                <a:solidFill>
                  <a:srgbClr val="292929"/>
                </a:solidFill>
              </a:rPr>
              <a:t>Logistic regression, K nearest </a:t>
            </a:r>
            <a:r>
              <a:rPr lang="en-US" sz="2100">
                <a:solidFill>
                  <a:srgbClr val="292929"/>
                </a:solidFill>
              </a:rPr>
              <a:t>neighbor</a:t>
            </a:r>
            <a:r>
              <a:rPr lang="en-US" sz="2100">
                <a:solidFill>
                  <a:srgbClr val="292929"/>
                </a:solidFill>
              </a:rPr>
              <a:t>, classification tree, and support vector machine </a:t>
            </a:r>
            <a:r>
              <a:rPr lang="en-US" sz="2100">
                <a:solidFill>
                  <a:srgbClr val="292929"/>
                </a:solidFill>
              </a:rPr>
              <a:t>algorithms</a:t>
            </a:r>
            <a:r>
              <a:rPr lang="en-US" sz="2100">
                <a:solidFill>
                  <a:srgbClr val="292929"/>
                </a:solidFill>
              </a:rPr>
              <a:t> were fit to the training data and evaluated for accuracy in predicting the test data set outcomes.</a:t>
            </a:r>
            <a:endParaRPr sz="2100">
              <a:solidFill>
                <a:srgbClr val="292929"/>
              </a:solidFill>
            </a:endParaRPr>
          </a:p>
          <a:p>
            <a:pPr indent="-22225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92929"/>
              </a:buClr>
              <a:buSzPts val="2100"/>
              <a:buChar char="•"/>
            </a:pPr>
            <a:r>
              <a:rPr lang="en-US" sz="2100">
                <a:solidFill>
                  <a:srgbClr val="292929"/>
                </a:solidFill>
              </a:rPr>
              <a:t>All of the </a:t>
            </a:r>
            <a:r>
              <a:rPr lang="en-US" sz="2100">
                <a:solidFill>
                  <a:srgbClr val="292929"/>
                </a:solidFill>
              </a:rPr>
              <a:t>algorithms, excluding K nearest neighbor, predicted landing outcomes with greater than 83% accuracy</a:t>
            </a:r>
            <a:endParaRPr sz="2100">
              <a:solidFill>
                <a:srgbClr val="292929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770010" y="1825625"/>
            <a:ext cx="974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SELECT mission_outcome, count(*) as count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GROUP BY mission_outcome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05" name="Google Shape;305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26" y="3325701"/>
            <a:ext cx="4389450" cy="19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SELECT distinct(booster_version)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payload_mass__kg_ =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	(SELECT max(payload_mass__kg_) FROM spacexdataset)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13" name="Google Shape;313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775" y="3126050"/>
            <a:ext cx="15520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SELECT landing__outcome, booster_version, launch_site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landing__outcome = 'Failure (drone ship)' and year(date) = '2015'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913" y="3775900"/>
            <a:ext cx="5163775" cy="14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SELECT landing__outcome, count(*) as count FROM spacexdataset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WHERE date &gt; '2010-06-04' and date &lt; '2017-03-20'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GROUP BY landing__outcome</a:t>
            </a:r>
            <a:br>
              <a:rPr lang="en-US" sz="2200">
                <a:solidFill>
                  <a:srgbClr val="292929"/>
                </a:solidFill>
              </a:rPr>
            </a:br>
            <a:r>
              <a:rPr lang="en-US" sz="2200">
                <a:solidFill>
                  <a:srgbClr val="292929"/>
                </a:solidFill>
              </a:rPr>
              <a:t>ORDER BY count desc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29" name="Google Shape;329;p4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389" y="3542250"/>
            <a:ext cx="2132825" cy="2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4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Falcon 9 Launch Sites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325" y="1617525"/>
            <a:ext cx="8262649" cy="42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770000" y="1825625"/>
            <a:ext cx="23883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map shows the locations of the different sites for Falcon 9 launches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Labeled Clusters</a:t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4">
            <a:alphaModFix/>
          </a:blip>
          <a:srcRect b="4312" l="0" r="17776" t="4312"/>
          <a:stretch/>
        </p:blipFill>
        <p:spPr>
          <a:xfrm>
            <a:off x="4664075" y="1626550"/>
            <a:ext cx="6793901" cy="42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770000" y="1825625"/>
            <a:ext cx="33720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map shows a close up of a launch site as well as color coded labels indicating the landing success of failure of individual launches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5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Proximate Distances</a:t>
            </a:r>
            <a:endParaRPr/>
          </a:p>
        </p:txBody>
      </p:sp>
      <p:pic>
        <p:nvPicPr>
          <p:cNvPr id="358" name="Google Shape;358;p51"/>
          <p:cNvPicPr preferRelativeResize="0"/>
          <p:nvPr/>
        </p:nvPicPr>
        <p:blipFill rotWithShape="1">
          <a:blip r:embed="rId4">
            <a:alphaModFix/>
          </a:blip>
          <a:srcRect b="0" l="4603" r="4594" t="0"/>
          <a:stretch/>
        </p:blipFill>
        <p:spPr>
          <a:xfrm>
            <a:off x="3195325" y="1617525"/>
            <a:ext cx="8262649" cy="42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1"/>
          <p:cNvSpPr txBox="1"/>
          <p:nvPr>
            <p:ph idx="1" type="body"/>
          </p:nvPr>
        </p:nvSpPr>
        <p:spPr>
          <a:xfrm>
            <a:off x="770000" y="1825625"/>
            <a:ext cx="23883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map shows the locations of features nearby to launch sites and allows for the calculation of distances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5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Overall Success Rates</a:t>
            </a:r>
            <a:endParaRPr/>
          </a:p>
        </p:txBody>
      </p:sp>
      <p:pic>
        <p:nvPicPr>
          <p:cNvPr id="371" name="Google Shape;3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" y="1610050"/>
            <a:ext cx="10937702" cy="20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1050650" y="42682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pie chart shows the number of total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launches broken down by launch site, as well as the drop down menu to choose a launch site for further analysis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828075" y="1570125"/>
            <a:ext cx="10629900" cy="4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SpaceX is able to keep rocket launch costs for the Falcon 9 rocket low by reusing the first stage of the rocket when it can be landed successfully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By being able to predict if </a:t>
            </a:r>
            <a:r>
              <a:rPr lang="en-US" sz="2200">
                <a:solidFill>
                  <a:srgbClr val="292929"/>
                </a:solidFill>
              </a:rPr>
              <a:t>the first stage can be reused or not, we can more accurately determine the true cost of individual rocket launches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100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Using </a:t>
            </a:r>
            <a:r>
              <a:rPr lang="en-US" sz="2200">
                <a:solidFill>
                  <a:srgbClr val="292929"/>
                </a:solidFill>
              </a:rPr>
              <a:t>publicly</a:t>
            </a:r>
            <a:r>
              <a:rPr lang="en-US" sz="2200">
                <a:solidFill>
                  <a:srgbClr val="292929"/>
                </a:solidFill>
              </a:rPr>
              <a:t> available data and machine learning </a:t>
            </a:r>
            <a:r>
              <a:rPr lang="en-US" sz="2200">
                <a:solidFill>
                  <a:srgbClr val="292929"/>
                </a:solidFill>
              </a:rPr>
              <a:t>algorithms, we will attempt to build a classification model to predict whether or not the Falcon 9 rocket first stage will be successfully landed so it can be reused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5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Individual Site Success Rate</a:t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 rotWithShape="1">
          <a:blip r:embed="rId4">
            <a:alphaModFix/>
          </a:blip>
          <a:srcRect b="0" l="436" r="436" t="0"/>
          <a:stretch/>
        </p:blipFill>
        <p:spPr>
          <a:xfrm>
            <a:off x="627150" y="1610050"/>
            <a:ext cx="10937700" cy="20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4"/>
          <p:cNvSpPr txBox="1"/>
          <p:nvPr>
            <p:ph idx="1" type="body"/>
          </p:nvPr>
        </p:nvSpPr>
        <p:spPr>
          <a:xfrm>
            <a:off x="1050650" y="42682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pie chart shows </a:t>
            </a:r>
            <a:r>
              <a:rPr lang="en-US" sz="2200">
                <a:solidFill>
                  <a:srgbClr val="292929"/>
                </a:solidFill>
              </a:rPr>
              <a:t>the success rate of landings for an individual launch site, chosen from the drop down menu of all different sites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5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Impact of Payload on Success Rates</a:t>
            </a:r>
            <a:endParaRPr/>
          </a:p>
        </p:txBody>
      </p:sp>
      <p:pic>
        <p:nvPicPr>
          <p:cNvPr id="387" name="Google Shape;387;p55"/>
          <p:cNvPicPr preferRelativeResize="0"/>
          <p:nvPr/>
        </p:nvPicPr>
        <p:blipFill rotWithShape="1">
          <a:blip r:embed="rId4">
            <a:alphaModFix/>
          </a:blip>
          <a:srcRect b="5744" l="0" r="0" t="5736"/>
          <a:stretch/>
        </p:blipFill>
        <p:spPr>
          <a:xfrm>
            <a:off x="627150" y="1610050"/>
            <a:ext cx="10937699" cy="20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1050650" y="4268225"/>
            <a:ext cx="9954300" cy="16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scatter plot shows the success rate of landings plotted against the payload mass of each launch</a:t>
            </a:r>
            <a:endParaRPr sz="2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697825" y="2082125"/>
            <a:ext cx="52218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3 out of 4 models had the same testing accuracy of 83.33%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K nearest neighbors had the lowest test accuracy of 77.77%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Classification tree had the highest overall accuracy between both </a:t>
            </a:r>
            <a:r>
              <a:rPr lang="en-US" sz="2200">
                <a:solidFill>
                  <a:srgbClr val="292929"/>
                </a:solidFill>
              </a:rPr>
              <a:t>training</a:t>
            </a:r>
            <a:r>
              <a:rPr lang="en-US" sz="2200">
                <a:solidFill>
                  <a:srgbClr val="292929"/>
                </a:solidFill>
              </a:rPr>
              <a:t> and testing sets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00" name="Google Shape;400;p5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9" y="1943949"/>
            <a:ext cx="57150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58"/>
          <p:cNvSpPr txBox="1"/>
          <p:nvPr>
            <p:ph idx="1" type="body"/>
          </p:nvPr>
        </p:nvSpPr>
        <p:spPr>
          <a:xfrm>
            <a:off x="1357050" y="4799400"/>
            <a:ext cx="94779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decision tree </a:t>
            </a:r>
            <a:r>
              <a:rPr lang="en-US" sz="2200">
                <a:solidFill>
                  <a:srgbClr val="292929"/>
                </a:solidFill>
              </a:rPr>
              <a:t>classifier</a:t>
            </a:r>
            <a:r>
              <a:rPr lang="en-US" sz="2200">
                <a:solidFill>
                  <a:srgbClr val="292929"/>
                </a:solidFill>
              </a:rPr>
              <a:t> confusion matrix show a high rate of accuracy with only a very small amount of both false positives and false negatives</a:t>
            </a:r>
            <a:endParaRPr/>
          </a:p>
        </p:txBody>
      </p:sp>
      <p:sp>
        <p:nvSpPr>
          <p:cNvPr id="408" name="Google Shape;408;p5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700" y="1538788"/>
            <a:ext cx="36861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769999" y="1875050"/>
            <a:ext cx="9309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It is possible to predict whether or not a Falcon 9 rocket will be landed successfully with greater than 83% accuracy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This information allows for better estimation of the true costs of each rocket launch based on if the first stage will be able to be reused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Launch variables can be used by competing companies to provide evidence of higher than estimated costs if it is predicted that there will not be a successful landing, which is how SpaceX keeps its costs lower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16" name="Google Shape;416;p5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770011" y="1199808"/>
            <a:ext cx="101049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200"/>
              <a:buFont typeface="Arial"/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Data was collected directly from SpaceX using their API to </a:t>
            </a:r>
            <a:r>
              <a:rPr lang="en-US" sz="7600">
                <a:solidFill>
                  <a:srgbClr val="757070"/>
                </a:solidFill>
              </a:rPr>
              <a:t>retrieve</a:t>
            </a:r>
            <a:r>
              <a:rPr lang="en-US" sz="7600">
                <a:solidFill>
                  <a:srgbClr val="757070"/>
                </a:solidFill>
              </a:rPr>
              <a:t> launch data</a:t>
            </a:r>
            <a:endParaRPr sz="7600">
              <a:solidFill>
                <a:srgbClr val="757070"/>
              </a:solidFill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•"/>
            </a:pPr>
            <a:r>
              <a:rPr lang="en-US" sz="7600">
                <a:solidFill>
                  <a:srgbClr val="757070"/>
                </a:solidFill>
              </a:rPr>
              <a:t>Data was also collected from </a:t>
            </a:r>
            <a:r>
              <a:rPr lang="en-US" sz="7600">
                <a:solidFill>
                  <a:srgbClr val="757070"/>
                </a:solidFill>
              </a:rPr>
              <a:t>publicly</a:t>
            </a:r>
            <a:r>
              <a:rPr lang="en-US" sz="7600">
                <a:solidFill>
                  <a:srgbClr val="757070"/>
                </a:solidFill>
              </a:rPr>
              <a:t> available records online using </a:t>
            </a:r>
            <a:r>
              <a:rPr lang="en-US" sz="7600">
                <a:solidFill>
                  <a:srgbClr val="757070"/>
                </a:solidFill>
              </a:rPr>
              <a:t>web</a:t>
            </a:r>
            <a:r>
              <a:rPr lang="en-US" sz="7600">
                <a:solidFill>
                  <a:srgbClr val="757070"/>
                </a:solidFill>
              </a:rPr>
              <a:t> scraping</a:t>
            </a:r>
            <a:endParaRPr sz="7600">
              <a:solidFill>
                <a:srgbClr val="757070"/>
              </a:solidFill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The data was cleaned to remove </a:t>
            </a:r>
            <a:r>
              <a:rPr lang="en-US" sz="7600">
                <a:solidFill>
                  <a:srgbClr val="757070"/>
                </a:solidFill>
              </a:rPr>
              <a:t>unnecessary</a:t>
            </a:r>
            <a:r>
              <a:rPr lang="en-US" sz="7600">
                <a:solidFill>
                  <a:srgbClr val="757070"/>
                </a:solidFill>
              </a:rPr>
              <a:t> </a:t>
            </a:r>
            <a:r>
              <a:rPr lang="en-US" sz="7600">
                <a:solidFill>
                  <a:srgbClr val="757070"/>
                </a:solidFill>
              </a:rPr>
              <a:t>and null values</a:t>
            </a:r>
            <a:endParaRPr sz="7600">
              <a:solidFill>
                <a:srgbClr val="757070"/>
              </a:solidFill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•"/>
            </a:pPr>
            <a:r>
              <a:rPr lang="en-US" sz="7600">
                <a:solidFill>
                  <a:srgbClr val="757070"/>
                </a:solidFill>
              </a:rPr>
              <a:t>Used one hot encoding to transform categorical data into numerical data for analysis</a:t>
            </a:r>
            <a:endParaRPr sz="7600">
              <a:solidFill>
                <a:srgbClr val="757070"/>
              </a:solidFill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Built multiple classification models using different machine learning algorithms to evaluate and choose the best predictive model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Data was collected from two sources, directly from SpaceX using </a:t>
            </a:r>
            <a:r>
              <a:rPr lang="en-US" sz="2200">
                <a:solidFill>
                  <a:srgbClr val="292929"/>
                </a:solidFill>
              </a:rPr>
              <a:t>their</a:t>
            </a:r>
            <a:r>
              <a:rPr lang="en-US" sz="2200">
                <a:solidFill>
                  <a:srgbClr val="292929"/>
                </a:solidFill>
              </a:rPr>
              <a:t> public facing API, as well as from public data </a:t>
            </a:r>
            <a:r>
              <a:rPr lang="en-US" sz="2200">
                <a:solidFill>
                  <a:srgbClr val="292929"/>
                </a:solidFill>
              </a:rPr>
              <a:t>available</a:t>
            </a:r>
            <a:r>
              <a:rPr lang="en-US" sz="2200">
                <a:solidFill>
                  <a:srgbClr val="292929"/>
                </a:solidFill>
              </a:rPr>
              <a:t> on Wikipedia.org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Data was compiled to include Date, Flight Number, Payload Mass, Orbit Type, Launch Site, Outcome, and Landing Pad for Falcon 9 rocket launches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The resulting data was prepared for processing by replacing 5 missing values of Payload Mass with the mean of all payload masses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SpaceX API calls here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>
            <p:ph idx="2" type="body"/>
          </p:nvPr>
        </p:nvSpPr>
        <p:spPr>
          <a:xfrm>
            <a:off x="769988" y="1792300"/>
            <a:ext cx="4640400" cy="4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0764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 REST get request to </a:t>
            </a:r>
            <a:r>
              <a:rPr lang="en-US" sz="2200" u="sng">
                <a:solidFill>
                  <a:schemeClr val="hlink"/>
                </a:solidFill>
                <a:highlight>
                  <a:srgbClr val="F7F7F7"/>
                </a:highlight>
                <a:hlinkClick r:id="rId4"/>
              </a:rPr>
              <a:t>https://api.spacexdata.com/v4</a:t>
            </a:r>
            <a:br>
              <a:rPr lang="en-US" sz="2200" u="sng">
                <a:solidFill>
                  <a:schemeClr val="dk1"/>
                </a:solidFill>
                <a:highlight>
                  <a:srgbClr val="F7F7F7"/>
                </a:highlight>
              </a:rPr>
            </a:br>
            <a: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  <a:t>to </a:t>
            </a:r>
            <a: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  <a:t>retrieve</a:t>
            </a:r>
            <a: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  <a:t> past rocket launch information as JSON data</a:t>
            </a:r>
            <a:endParaRPr sz="22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  <a:t>Read JSON data in pandas dataframe</a:t>
            </a:r>
            <a:b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</a:br>
            <a:endParaRPr sz="22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200">
                <a:solidFill>
                  <a:schemeClr val="dk1"/>
                </a:solidFill>
                <a:highlight>
                  <a:srgbClr val="F7F7F7"/>
                </a:highlight>
              </a:rPr>
              <a:t>Filter the resulting dataframe to only include data for Falcon 9 launches</a:t>
            </a:r>
            <a:endParaRPr sz="2200">
              <a:solidFill>
                <a:schemeClr val="dk1"/>
              </a:solidFill>
              <a:highlight>
                <a:srgbClr val="F7F7F7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https://github.com/brettshelley/IBM_Coursera_Capstone/blob/f9faa45eddc844811384cee2d7ef0e16533ad78a/Data_Collection_SpaceX_API.ipynb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770011" y="1792288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764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Use REST get request to </a:t>
            </a:r>
            <a:r>
              <a:rPr lang="en-US" sz="2200" u="sng">
                <a:solidFill>
                  <a:srgbClr val="337AB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https://en.wikipedia.org/wiki/List_of_Falcon\_9\_and_Falcon_Heavy_launches</a:t>
            </a:r>
            <a:r>
              <a:rPr lang="en-US" sz="2200">
                <a:solidFill>
                  <a:srgbClr val="292929"/>
                </a:solidFill>
              </a:rPr>
              <a:t> to </a:t>
            </a:r>
            <a:r>
              <a:rPr lang="en-US" sz="2200">
                <a:solidFill>
                  <a:srgbClr val="292929"/>
                </a:solidFill>
              </a:rPr>
              <a:t>retrieve</a:t>
            </a:r>
            <a:r>
              <a:rPr lang="en-US" sz="2200">
                <a:solidFill>
                  <a:srgbClr val="292929"/>
                </a:solidFill>
              </a:rPr>
              <a:t> supplementary data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•"/>
            </a:pPr>
            <a:r>
              <a:rPr lang="en-US" sz="2200">
                <a:solidFill>
                  <a:srgbClr val="292929"/>
                </a:solidFill>
              </a:rPr>
              <a:t>Use beautifulsoup to parse web page data into a pandas dataframe</a:t>
            </a:r>
            <a:br>
              <a:rPr lang="en-US" sz="2200">
                <a:solidFill>
                  <a:srgbClr val="292929"/>
                </a:solidFill>
              </a:rPr>
            </a:br>
            <a:endParaRPr sz="2200">
              <a:solidFill>
                <a:srgbClr val="292929"/>
              </a:solidFill>
            </a:endParaRPr>
          </a:p>
          <a:p>
            <a:pPr indent="-20764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https://github.com/brettshelley/IBM_Coursera_Capstone/blob/f9faa45eddc844811384cee2d7ef0e16533ad78a/Data_Collection_Web_Scraping.ipynb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770011" y="538650"/>
            <a:ext cx="10515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noFill/>
          <a:ln cap="flat" cmpd="sng" w="9525">
            <a:solidFill>
              <a:srgbClr val="0B49C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C7DDB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rPr>
              <a:t>Place your flowchart of web scraping here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